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9" r:id="rId4"/>
    <p:sldId id="290" r:id="rId5"/>
    <p:sldId id="292" r:id="rId6"/>
    <p:sldId id="293" r:id="rId7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 K" initials="KK" lastIdx="1" clrIdx="0">
    <p:extLst>
      <p:ext uri="{19B8F6BF-5375-455C-9EA6-DF929625EA0E}">
        <p15:presenceInfo xmlns:p15="http://schemas.microsoft.com/office/powerpoint/2012/main" userId="9cae3ce6ac2f09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18C03-E313-4D55-9A2E-0B502E6F5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35306F-1765-4A10-A718-14C36D995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3C59F5-0396-4388-A6FB-4A286AB4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C3780-3AF1-4655-A3C4-010A27E4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69151F-4077-4133-9C2C-69177E0F3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86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F8B11-23C9-4B83-B233-AF18B0CBF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DEA3BF-79E6-4204-983D-BB3D380D6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82D3F0-01E2-47BF-B833-3E79B6685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E1976-A80B-46ED-888A-FCEACABB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FDC33F-08F5-4B62-BA05-EFB01FC1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3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A5750F-27EE-46CA-ADED-BF242D6D3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E9E2F8-F8DF-44C9-9CC9-40B8D7DEE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BCE9EC-80C5-4251-B4CA-C96258C3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8FEF3A-D330-4350-8A9B-E4F07A5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7B681B-DA7D-455F-A583-EF6A71E3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7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31D0C-A478-4F7F-8FCC-5F7EC9B56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4CF59-B2D2-49EA-9303-507C7D588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6CB6D-DA7C-43C2-AB06-7EA1778D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4AB368-59F7-4003-A124-ADFE1CCD5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05D65F-4A2A-42BB-A75A-7398A199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96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A8269-5C28-4A52-A38F-4530DCEC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ED9793-6D51-4389-93C7-36300DE57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9DBE4-A773-4DE5-8BDD-6265DFFC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2C33B5-6205-443A-A09B-96E4DB18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0E698-697D-48E3-A235-C4E2E0087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40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21445-3D9E-4F1F-9456-385F0907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3CFB64-9B3C-42B3-BA64-604D90E677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42C119-1AB3-44CC-A454-FE08DCE18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0933BE-9AC5-4862-8BE0-E6D6E444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1E71DE-11E6-403E-8359-E723B026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AABFEE-2D2B-4850-9345-8EF822DAD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3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3389B-4E3E-474E-A12D-FC753ACC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738B83F-BEB7-4AA8-8D6E-107A6B910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D5B124F-71B6-4CEF-945E-F97C7D101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0520EC-8A5E-4CD8-83D0-695168CC0D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2B828FB-6663-4509-88E1-C8F42E0FF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08C820D-2FCD-462E-9E38-C6C6C234A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6A7BE9-3BD2-44E4-BB96-432F648A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C1D036-B383-40BF-913F-D38E080BF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2110C-56D2-4B9D-A43A-0EEDB3DB5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209A8D-F1DE-4226-99D0-207FBE4A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170780-16DF-4EEB-A39F-B99F659D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E1A42A-29BF-46F4-8363-420D1390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7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021766-E6C4-4ABC-A55C-37ADA7E3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866B830-E6CD-43BF-8590-113AE3D2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428581-DC1B-44A5-862B-E286BBBE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0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A66A47-EFE4-4AB7-838C-B4489DDB9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2F2531-631B-4395-9322-1703DA22B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0EC5775-55A1-47D3-B583-438A4FB60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E8A53F-CFAE-46C8-AEC7-3893B62D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1F08D3-8197-40AC-BCBC-B918EDCA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F650FD-3672-4691-9700-3B5A89BE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1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1E127-7E6E-4509-8292-8A698172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2461671-66BF-42C3-83C0-689CF62F6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84154D0-4142-4293-B033-926A53F7F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D6408F-6604-4630-BB0F-6217C2581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46219E-0DDB-46C9-92B1-844D7463F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AB31C4-3BB6-4AE2-BA02-CC3B8337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1870B4-2AD0-499C-978E-5B19A06E6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8B85AB4-56F5-45F8-81D1-4AE5456FB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CEBE52-0D1B-49E8-840F-042788B26D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59DD-87C3-427C-BDE0-45ADD628C08E}" type="datetimeFigureOut">
              <a:rPr lang="en-GB" smtClean="0"/>
              <a:t>27/05/2024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C50487-AE09-4D87-ACCB-9BD12F58F1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9CF491-F7D1-47DA-85C1-54B0AB47DB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DC5C9-A9DF-4FEF-ACE5-B4D3AF4EF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3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tart.cz/" TargetMode="External"/><Relationship Id="rId2" Type="http://schemas.openxmlformats.org/officeDocument/2006/relationships/hyperlink" Target="http://www.alz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mazon.de/" TargetMode="External"/><Relationship Id="rId5" Type="http://schemas.openxmlformats.org/officeDocument/2006/relationships/hyperlink" Target="http://www.knihydobrovsky.cz/" TargetMode="External"/><Relationship Id="rId4" Type="http://schemas.openxmlformats.org/officeDocument/2006/relationships/hyperlink" Target="http://www.notino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ydobrovsky.cz/" TargetMode="External"/><Relationship Id="rId2" Type="http://schemas.openxmlformats.org/officeDocument/2006/relationships/hyperlink" Target="http://www.notin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uxor.cz/" TargetMode="External"/><Relationship Id="rId5" Type="http://schemas.openxmlformats.org/officeDocument/2006/relationships/hyperlink" Target="http://www.amazon.de/" TargetMode="External"/><Relationship Id="rId4" Type="http://schemas.openxmlformats.org/officeDocument/2006/relationships/hyperlink" Target="http://www.electroworld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de/" TargetMode="External"/><Relationship Id="rId2" Type="http://schemas.openxmlformats.org/officeDocument/2006/relationships/hyperlink" Target="http://www.book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C1B582-53A2-4EC1-86B6-C81E44561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7" y="3245224"/>
            <a:ext cx="4645250" cy="1571284"/>
          </a:xfrm>
        </p:spPr>
        <p:txBody>
          <a:bodyPr anchor="b">
            <a:normAutofit fontScale="90000"/>
          </a:bodyPr>
          <a:lstStyle/>
          <a:p>
            <a:pPr algn="l"/>
            <a:r>
              <a:rPr lang="cs-CZ" sz="40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Implementace OMNIBUS směrnice – uživatelské recenze</a:t>
            </a:r>
            <a:endParaRPr lang="en-US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AF081C-6227-490F-9035-673E3CA7E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 lnSpcReduction="10000"/>
          </a:bodyPr>
          <a:lstStyle/>
          <a:p>
            <a:pPr algn="l"/>
            <a:endParaRPr lang="cs-CZ" sz="2000" dirty="0">
              <a:solidFill>
                <a:schemeClr val="bg1"/>
              </a:solidFill>
            </a:endParaRPr>
          </a:p>
          <a:p>
            <a:pPr algn="l"/>
            <a:r>
              <a:rPr lang="en-GB" sz="2000" dirty="0" err="1">
                <a:solidFill>
                  <a:schemeClr val="bg1"/>
                </a:solidFill>
              </a:rPr>
              <a:t>Kryštof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Kruliš</a:t>
            </a:r>
            <a:r>
              <a:rPr lang="cs-CZ" sz="2000" dirty="0">
                <a:solidFill>
                  <a:schemeClr val="bg1"/>
                </a:solidFill>
              </a:rPr>
              <a:t>, Ph.D.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endParaRPr lang="cs-CZ" sz="2000" dirty="0">
              <a:solidFill>
                <a:schemeClr val="bg1"/>
              </a:solidFill>
            </a:endParaRPr>
          </a:p>
          <a:p>
            <a:pPr algn="l"/>
            <a:r>
              <a:rPr lang="en-GB" sz="2000" dirty="0" err="1">
                <a:solidFill>
                  <a:schemeClr val="bg1"/>
                </a:solidFill>
              </a:rPr>
              <a:t>Spotřebitelské</a:t>
            </a:r>
            <a:r>
              <a:rPr lang="en-GB" sz="2000" dirty="0">
                <a:solidFill>
                  <a:schemeClr val="bg1"/>
                </a:solidFill>
              </a:rPr>
              <a:t> forum</a:t>
            </a:r>
            <a:r>
              <a:rPr lang="cs-CZ" sz="2000" dirty="0">
                <a:solidFill>
                  <a:schemeClr val="bg1"/>
                </a:solidFill>
              </a:rPr>
              <a:t>, </a:t>
            </a:r>
            <a:r>
              <a:rPr lang="cs-CZ" sz="2000" dirty="0" err="1">
                <a:solidFill>
                  <a:schemeClr val="bg1"/>
                </a:solidFill>
              </a:rPr>
              <a:t>z.ú</a:t>
            </a:r>
            <a:r>
              <a:rPr lang="cs-CZ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10E34A-EC7F-491A-96D4-58ABEB00E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621638"/>
            <a:ext cx="4047843" cy="224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566724-048F-4994-8157-81DD32514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Směrnice Evropského parlamentu a Rady (EU) 2019/2161 ze dne 27. listopadu 2019, kterou se mění směrnice Rady 93/13/EHS a směrnice Evropského parlamentu a Rady 98/6/ES, 2005/29/ES a 2011/83/EU, pokud jde o lepší vymáhání a modernizaci právních předpisů Unie na ochranu spotřebitele 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36E822-0043-4A86-BD02-34687009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Čl. 7 nový odstavec 6: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Pokud obchodník poskytuje přístup ke spotřebitelským recenzím produktů, </a:t>
            </a:r>
            <a:r>
              <a:rPr lang="cs-CZ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za podstatné se považují informace o tom, zda a jak obchodník zajišťuje, aby zveřejněné recenze pocházely od spotřebitelů, kteří produkt skutečně použili nebo si jej zakoupili</a:t>
            </a: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  <a:endParaRPr lang="cs-CZ" dirty="0"/>
          </a:p>
          <a:p>
            <a:r>
              <a:rPr lang="cs-CZ" dirty="0">
                <a:effectLst/>
              </a:rPr>
              <a:t>Klamavá obchodní praktika: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Tvrzení, že recenze produktu podávají spotřebitelé, kteří produkt skutečně použili nebo jej zakoupili, aniž by byly přijaty rozumné a přiměřené kroky k ověření toho, zda pocházejí od těchto spotřebitelů.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Prezentace falešných spotřebitelských recenzí či doporučení nebo zadávání jiným právnickým či fyzickým osobám, aby takové recenze či doporučení podaly, nebo zkreslování spotřebitelských recenzí či doporučení na sociálních sítích s cílem propagovat produkty.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7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EE242-FFA3-84FE-8165-7DA393C6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Zákon č. 634/1992 Sb., o ochraně spotřebitele, v platném znění.</a:t>
            </a:r>
            <a:br>
              <a:rPr lang="cs-CZ" sz="1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303DCE-7E7E-DCF2-F666-BEA29D2C5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552" y="13684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ts val="338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§5a Klamavá opominutí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(5) Poskytuje-li prodávající přístup k hodnocení výrobků nebo služeb provedenému jiným spotřebitelem (dále jen „spotřebitelská recenze“), za podstatnou informaci se považuje také informace o tom, zda a jak prodávající zajišťuje, aby zveřejněná spotřebitelská recenze pocházela od spotřebitele, který výrobek nebo službu skutečně použil nebo si je zakoupil.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Klamavé obchodní praktiky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Obchodní praktiky jsou vždy považovány za klamavé, pokud prodávající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i="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y)</a:t>
            </a: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 uvádí, že recenze výrobku nebo služby podává spotřebitel, který produkt skutečně použil nebo jej zakoupil, aniž by přijal přiměřená opatření k ověření toho, zda pocházejí od takového spotřebitele,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cs-CZ" sz="1800" b="1" i="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z)</a:t>
            </a:r>
            <a:r>
              <a:rPr lang="cs-CZ" sz="1800" kern="1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 zveřejňuje falešné spotřebitelské recenze či doporučení nebo zadává jiné osobě, aby takové spotřebitelské recenze či doporučení podala, nebo zkresluje spotřebitelské recenze nebo doporučení na sociálních sítích s cílem propagovat výrobek nebo službu.</a:t>
            </a:r>
            <a:endParaRPr lang="cs-CZ" sz="1800" kern="100" dirty="0">
              <a:effectLst/>
              <a:highlight>
                <a:srgbClr val="FFFFFF"/>
              </a:highligh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390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216E5-38B3-4A17-3B48-55761FAD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>
            <a:normAutofit fontScale="90000"/>
          </a:bodyPr>
          <a:lstStyle/>
          <a:p>
            <a:r>
              <a:rPr lang="cs-CZ" sz="29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Jak se změnily e-shopy v ČR?</a:t>
            </a:r>
            <a:br>
              <a:rPr lang="cs-CZ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4F383A-8E60-CA43-1126-8AC9CD743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7308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1) Výlučně jen ověřené recenze – staré, které nebylo možné ověřit, byly smazány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21212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„Veškeré recenze, u kterých nemůžeme doložit pravost, jsme vymazali.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Neověřené recenze, které byly smazány, představovaly 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23 % </a:t>
            </a:r>
            <a:r>
              <a:rPr lang="cs-CZ" sz="1800" dirty="0">
                <a:solidFill>
                  <a:srgbClr val="21212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ze všech uživatelských hodnocení na Alza.cz. Dodejme ale, že „</a:t>
            </a:r>
            <a:r>
              <a:rPr lang="cs-CZ" sz="18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neověřená“</a:t>
            </a:r>
            <a:r>
              <a:rPr lang="cs-CZ" sz="1800" dirty="0">
                <a:solidFill>
                  <a:srgbClr val="21212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nebylo nutně synonymem pro „</a:t>
            </a:r>
            <a:r>
              <a:rPr lang="cs-CZ" sz="180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falešná“</a:t>
            </a:r>
            <a:r>
              <a:rPr lang="cs-CZ" sz="1800" dirty="0">
                <a:solidFill>
                  <a:srgbClr val="21212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“ (</a:t>
            </a:r>
            <a:r>
              <a:rPr lang="cs-CZ" sz="1800" u="sng" dirty="0">
                <a:solidFill>
                  <a:srgbClr val="0563C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2"/>
              </a:rPr>
              <a:t>www.alza.cz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</a:p>
          <a:p>
            <a:r>
              <a:rPr lang="cs-CZ" sz="1800" dirty="0">
                <a:solidFill>
                  <a:srgbClr val="21212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212121"/>
                </a:solidFill>
                <a:highlight>
                  <a:srgbClr val="FFFFFF"/>
                </a:highlight>
              </a:rPr>
              <a:t>„Uvedené recenze jsou ověřené a jsou nezávislým názorem našich zákazníků, kteří si toto zboží zakoupili.“ 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1800" u="sng" dirty="0">
                <a:solidFill>
                  <a:srgbClr val="0563C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3"/>
              </a:rPr>
              <a:t>www.datart.cz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r>
              <a:rPr lang="cs-CZ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2) Označují ověřené, ale nadále umožňují i neověřené, které nejsou označeny. Někteří ponechali i staré.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„Od 28. května 2022 uvádíme původ každé recenze a její případné ověření. Starší recenze mohou a nemusí být 100% autentické.“ 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1800" u="sng" dirty="0">
                <a:solidFill>
                  <a:srgbClr val="0563C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4"/>
              </a:rPr>
              <a:t>www.notino.cz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„</a:t>
            </a:r>
            <a:r>
              <a:rPr lang="cs-CZ" sz="1800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E-shop KNIHY DOBROVSKÝ plní taktéž funkci knižní databáze. Je tedy možné publikovat jako přihlášený a ověřený uživatel recenzi u knih a jiného zboží, které zákazník nezakoupil u KNIHY DOBROVSKÝ. V takovém případě není u recenze uvedeno, že se jedná o ověřený nákup.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“ (</a:t>
            </a:r>
            <a:r>
              <a:rPr lang="cs-CZ" sz="1800" u="sng" dirty="0">
                <a:solidFill>
                  <a:srgbClr val="0563C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5"/>
              </a:rPr>
              <a:t>www.knihydobrovsky.cz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</a:p>
          <a:p>
            <a:r>
              <a:rPr lang="cs-CZ" sz="1800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„</a:t>
            </a:r>
            <a:r>
              <a:rPr lang="cs-CZ" sz="1800" dirty="0">
                <a:solidFill>
                  <a:srgbClr val="0F1111"/>
                </a:solidFill>
                <a:highlight>
                  <a:srgbClr val="FFFFFF"/>
                </a:highlight>
              </a:rPr>
              <a:t>Zkontrolujeme, zda recenzent položku koupil nebo použil (např. </a:t>
            </a:r>
            <a:r>
              <a:rPr lang="cs-CZ" sz="1800" dirty="0" err="1">
                <a:solidFill>
                  <a:srgbClr val="0F1111"/>
                </a:solidFill>
                <a:highlight>
                  <a:srgbClr val="FFFFFF"/>
                </a:highlight>
              </a:rPr>
              <a:t>streamoval</a:t>
            </a:r>
            <a:r>
              <a:rPr lang="cs-CZ" sz="1800" dirty="0">
                <a:solidFill>
                  <a:srgbClr val="0F1111"/>
                </a:solidFill>
                <a:highlight>
                  <a:srgbClr val="FFFFFF"/>
                </a:highlight>
              </a:rPr>
              <a:t>) na Amazonu a zaplatil cenu dostupnou většině nakupujících na Amazonu. Pokud oba fakty potvrdíme, označíme recenzi jako</a:t>
            </a:r>
            <a:r>
              <a:rPr lang="cs-CZ" sz="1800" b="1" dirty="0">
                <a:solidFill>
                  <a:srgbClr val="0F1111"/>
                </a:solidFill>
                <a:highlight>
                  <a:srgbClr val="FFFFFF"/>
                </a:highlight>
              </a:rPr>
              <a:t> Ověřený nákup</a:t>
            </a:r>
            <a:r>
              <a:rPr lang="cs-CZ" sz="1800" dirty="0">
                <a:solidFill>
                  <a:srgbClr val="0F1111"/>
                </a:solidFill>
                <a:highlight>
                  <a:srgbClr val="FFFFFF"/>
                </a:highlight>
              </a:rPr>
              <a:t>. Recenze bez tohoto štítku mohou být také užitečné. Zákazník koupí položku například od jiné společnosti, ale chce se podělit o svůj názor na Amazon</a:t>
            </a:r>
            <a:r>
              <a:rPr lang="cs-CZ" sz="1800" dirty="0"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.“ 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180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6"/>
              </a:rPr>
              <a:t>www.amazon.de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 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Heureka.cz - umožňuje vytřídit recenze jen na „ověřené zákazníky“ s uvedením e-shopu, kde produkt zakoupil. 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 </a:t>
            </a:r>
            <a:r>
              <a:rPr lang="cs-CZ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3) některé e-shopy recenze uvádí, označení „ověřená recenze“ nepoužívají, informaci o způsobu ověřování nemají.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Někdy je možné zadat recenzi přímo do formuláře u produktu (při zadání jména a emailu). Z textu recenzí někdy mohou vyplývat tvrzení, že spotřebitel výrobek používá. 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4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ED1D1C-6846-B9FA-E361-CB17B4F1F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4376"/>
            <a:ext cx="10515600" cy="5002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Informace jak e-shop postupuje</a:t>
            </a:r>
            <a:endParaRPr lang="cs-CZ" sz="180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„Produktové recenze“ – jako samostatná položka informačních dokumentů vedle např. Obchodních podmínek (</a:t>
            </a:r>
            <a:r>
              <a:rPr lang="cs-CZ" sz="180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2"/>
              </a:rPr>
              <a:t>www.notino.cz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).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Informace je soustředěná na záložce s </a:t>
            </a:r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recenzemi 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(např. při najetí kurzoru na ikonku „i“ </a:t>
            </a:r>
            <a:r>
              <a:rPr lang="cs-CZ" sz="1800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1800" u="sng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3"/>
              </a:rPr>
              <a:t>www.knihydobrovsky.cz</a:t>
            </a:r>
            <a:r>
              <a:rPr lang="cs-CZ" sz="1800" dirty="0">
                <a:solidFill>
                  <a:srgbClr val="313131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, nebo přes odkaz „Jak pracujeme s recenzemi“ (</a:t>
            </a:r>
            <a:r>
              <a:rPr lang="cs-CZ" sz="180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4"/>
              </a:rPr>
              <a:t>www.electroworld.cz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), „Jak fungují zákaznické recenze a hodnocení“</a:t>
            </a:r>
            <a:r>
              <a:rPr lang="cs-CZ" sz="1800" b="1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(</a:t>
            </a:r>
            <a:r>
              <a:rPr lang="cs-CZ" sz="180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5"/>
              </a:rPr>
              <a:t>www.amazon.de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).</a:t>
            </a:r>
          </a:p>
          <a:p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Informace je uvedena na odkaze přímo u štítku 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„Ověřená recenze (více zde)“ (</a:t>
            </a:r>
            <a:r>
              <a:rPr lang="cs-CZ" sz="180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6"/>
              </a:rPr>
              <a:t>www.luxor.cz</a:t>
            </a:r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). </a:t>
            </a:r>
            <a:endParaRPr lang="cs-CZ" sz="1800" dirty="0">
              <a:effectLst/>
              <a:highlight>
                <a:srgbClr val="FFFFFF"/>
              </a:highlight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Flexibilita</a:t>
            </a:r>
          </a:p>
          <a:p>
            <a:r>
              <a:rPr lang="cs-CZ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Propojenost s uživatelským účtem na e-shopu. U zakoupených výrobků pak spotřebitel má možnost vkládat recenze dodatečně či je i po čase měnit.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Jak funguje korektura?</a:t>
            </a:r>
          </a:p>
          <a:p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</a:rPr>
              <a:t>Většinou výhrada jazykové korektury, veřejného pořádku (např. osobní informace či hanlivé výrazy), vyvarování se spoilerů (u audiovizuální tvorby, knih), údaje o léčivých účincích přírodní medicíny. </a:t>
            </a:r>
          </a:p>
          <a:p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</a:rPr>
              <a:t>Cenzura negativních či pozitivních recenzí by ale jinak neměla být přípustná.</a:t>
            </a:r>
          </a:p>
          <a:p>
            <a:r>
              <a:rPr lang="cs-CZ" sz="1800" dirty="0">
                <a:solidFill>
                  <a:srgbClr val="000000"/>
                </a:solidFill>
                <a:highlight>
                  <a:srgbClr val="FFFFFF"/>
                </a:highlight>
              </a:rPr>
              <a:t>Uživatelská korektura – např. možnost samotných uživatelů označovat recenze za užitečné, nahlašovat nevhodné recenze,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43F54-E70B-AE42-DF40-BFE3248D5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Jak regulovat?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F4279-82CD-BFE0-CE1F-D6F74943C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17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Význam </a:t>
            </a:r>
            <a:r>
              <a:rPr lang="cs-CZ" b="1" dirty="0"/>
              <a:t>samoregulace</a:t>
            </a:r>
            <a:r>
              <a:rPr lang="cs-CZ" dirty="0"/>
              <a:t> – myslet na uživatele – srozumitelnost informací, grafická podoba štítků, práce s různými kategoriemi recenzí (ověřené/neověřené, odborné, sponzorované).</a:t>
            </a:r>
          </a:p>
          <a:p>
            <a:r>
              <a:rPr lang="cs-CZ" dirty="0"/>
              <a:t>Respektovat, že </a:t>
            </a:r>
            <a:r>
              <a:rPr lang="cs-CZ" b="1" dirty="0"/>
              <a:t>rozdílné produkty </a:t>
            </a:r>
            <a:r>
              <a:rPr lang="cs-CZ" dirty="0"/>
              <a:t>mohou vyžadovat různé přístupy – např. čtenářské (nejen zákaznické) recenze audiovizuálních či literárních děl; produkty u kterých bývá užitečnější recenze po určité době (elektronika) </a:t>
            </a:r>
            <a:r>
              <a:rPr lang="cs-CZ" b="1" dirty="0"/>
              <a:t>X</a:t>
            </a:r>
            <a:r>
              <a:rPr lang="cs-CZ" dirty="0"/>
              <a:t> ubytování – hodnotnější mohou být aktuálnější recenze.</a:t>
            </a:r>
          </a:p>
          <a:p>
            <a:r>
              <a:rPr lang="cs-CZ" dirty="0"/>
              <a:t>Flexibilita – možnost experimentovat s </a:t>
            </a:r>
            <a:r>
              <a:rPr lang="cs-CZ" b="1" dirty="0"/>
              <a:t>rozdílnou váhou recenzí </a:t>
            </a:r>
            <a:r>
              <a:rPr lang="cs-CZ" dirty="0"/>
              <a:t>(např. </a:t>
            </a:r>
            <a:r>
              <a:rPr lang="cs-CZ" dirty="0">
                <a:hlinkClick r:id="rId2"/>
              </a:rPr>
              <a:t>www.booking.com</a:t>
            </a:r>
            <a:r>
              <a:rPr lang="cs-CZ" dirty="0"/>
              <a:t> – v některých lokalitách zkouší přiřazovat vyšší váhu výsledkům hodnocení z poslední doby; využití prvků strojového učení – (</a:t>
            </a:r>
            <a:r>
              <a:rPr lang="cs-CZ" dirty="0">
                <a:hlinkClick r:id="rId3"/>
              </a:rPr>
              <a:t>www.amazon.de</a:t>
            </a:r>
            <a:r>
              <a:rPr lang="cs-CZ" dirty="0"/>
              <a:t>) – váha podle stáří, zpětné vazby, </a:t>
            </a:r>
            <a:r>
              <a:rPr lang="cs-CZ" dirty="0" err="1"/>
              <a:t>ověřenosti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6049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1034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Arial</vt:lpstr>
      <vt:lpstr>Calibri</vt:lpstr>
      <vt:lpstr>Calibri Light</vt:lpstr>
      <vt:lpstr>Roboto</vt:lpstr>
      <vt:lpstr>Times New Roman</vt:lpstr>
      <vt:lpstr>Motiv Office</vt:lpstr>
      <vt:lpstr>Implementace OMNIBUS směrnice – uživatelské recenze</vt:lpstr>
      <vt:lpstr>Směrnice Evropského parlamentu a Rady (EU) 2019/2161 ze dne 27. listopadu 2019, kterou se mění směrnice Rady 93/13/EHS a směrnice Evropského parlamentu a Rady 98/6/ES, 2005/29/ES a 2011/83/EU, pokud jde o lepší vymáhání a modernizaci právních předpisů Unie na ochranu spotřebitele </vt:lpstr>
      <vt:lpstr>Zákon č. 634/1992 Sb., o ochraně spotřebitele, v platném znění. </vt:lpstr>
      <vt:lpstr>Jak se změnily e-shopy v ČR? </vt:lpstr>
      <vt:lpstr>Prezentace aplikace PowerPoint</vt:lpstr>
      <vt:lpstr>Jak regulovat?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Actions Round Table</dc:title>
  <dc:creator>K K</dc:creator>
  <cp:lastModifiedBy>Krystof Krulis</cp:lastModifiedBy>
  <cp:revision>48</cp:revision>
  <cp:lastPrinted>2024-05-27T19:32:09Z</cp:lastPrinted>
  <dcterms:created xsi:type="dcterms:W3CDTF">2018-11-01T10:58:44Z</dcterms:created>
  <dcterms:modified xsi:type="dcterms:W3CDTF">2024-05-27T19:55:36Z</dcterms:modified>
</cp:coreProperties>
</file>