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86" r:id="rId4"/>
    <p:sldId id="283" r:id="rId5"/>
    <p:sldId id="279" r:id="rId6"/>
    <p:sldId id="281" r:id="rId7"/>
    <p:sldId id="284" r:id="rId8"/>
    <p:sldId id="273" r:id="rId9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 K" initials="KK" lastIdx="1" clrIdx="0">
    <p:extLst>
      <p:ext uri="{19B8F6BF-5375-455C-9EA6-DF929625EA0E}">
        <p15:presenceInfo xmlns:p15="http://schemas.microsoft.com/office/powerpoint/2012/main" userId="9cae3ce6ac2f098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018C03-E313-4D55-9A2E-0B502E6F5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735306F-1765-4A10-A718-14C36D995C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3C59F5-0396-4388-A6FB-4A286AB4C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459DD-87C3-427C-BDE0-45ADD628C08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9C3780-3AF1-4655-A3C4-010A27E42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69151F-4077-4133-9C2C-69177E0F3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C5C9-A9DF-4FEF-ACE5-B4D3AF4EF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861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4F8B11-23C9-4B83-B233-AF18B0CBF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2DEA3BF-79E6-4204-983D-BB3D380D6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482D3F0-01E2-47BF-B833-3E79B6685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459DD-87C3-427C-BDE0-45ADD628C08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FE1976-A80B-46ED-888A-FCEACABB7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2FDC33F-08F5-4B62-BA05-EFB01FC1B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C5C9-A9DF-4FEF-ACE5-B4D3AF4EF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739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4A5750F-27EE-46CA-ADED-BF242D6D39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DE9E2F8-F8DF-44C9-9CC9-40B8D7DEED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CBCE9EC-80C5-4251-B4CA-C96258C32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459DD-87C3-427C-BDE0-45ADD628C08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E8FEF3A-D330-4350-8A9B-E4F07A50E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7B681B-DA7D-455F-A583-EF6A71E39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C5C9-A9DF-4FEF-ACE5-B4D3AF4EF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477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D31D0C-A478-4F7F-8FCC-5F7EC9B56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054CF59-B2D2-49EA-9303-507C7D588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F56CB6D-DA7C-43C2-AB06-7EA1778D7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459DD-87C3-427C-BDE0-45ADD628C08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D4AB368-59F7-4003-A124-ADFE1CCD5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05D65F-4A2A-42BB-A75A-7398A199F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C5C9-A9DF-4FEF-ACE5-B4D3AF4EF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96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3A8269-5C28-4A52-A38F-4530DCECF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1ED9793-6D51-4389-93C7-36300DE57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C9DBE4-A773-4DE5-8BDD-6265DFFC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459DD-87C3-427C-BDE0-45ADD628C08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2C33B5-6205-443A-A09B-96E4DB184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50E698-697D-48E3-A235-C4E2E0087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C5C9-A9DF-4FEF-ACE5-B4D3AF4EF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408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421445-3D9E-4F1F-9456-385F09075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3CFB64-9B3C-42B3-BA64-604D90E677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B42C119-1AB3-44CC-A454-FE08DCE182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40933BE-9AC5-4862-8BE0-E6D6E444F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459DD-87C3-427C-BDE0-45ADD628C08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31E71DE-11E6-403E-8359-E723B026F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4AABFEE-2D2B-4850-9345-8EF822DAD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C5C9-A9DF-4FEF-ACE5-B4D3AF4EF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630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F3389B-4E3E-474E-A12D-FC753ACC5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738B83F-BEB7-4AA8-8D6E-107A6B910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D5B124F-71B6-4CEF-945E-F97C7D101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30520EC-8A5E-4CD8-83D0-695168CC0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2B828FB-6663-4509-88E1-C8F42E0FF4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08C820D-2FCD-462E-9E38-C6C6C234A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459DD-87C3-427C-BDE0-45ADD628C08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86A7BE9-3BD2-44E4-BB96-432F648AF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CC1D036-B383-40BF-913F-D38E080BF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C5C9-A9DF-4FEF-ACE5-B4D3AF4EF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101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92110C-56D2-4B9D-A43A-0EEDB3DB5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5209A8D-F1DE-4226-99D0-207FBE4AD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459DD-87C3-427C-BDE0-45ADD628C08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170780-16DF-4EEB-A39F-B99F659D1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E1A42A-29BF-46F4-8363-420D13907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C5C9-A9DF-4FEF-ACE5-B4D3AF4EF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0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1021766-E6C4-4ABC-A55C-37ADA7E35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459DD-87C3-427C-BDE0-45ADD628C08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866B830-E6CD-43BF-8590-113AE3D23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1428581-DC1B-44A5-862B-E286BBBE2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C5C9-A9DF-4FEF-ACE5-B4D3AF4EF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707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A66A47-EFE4-4AB7-838C-B4489DDB9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A2F2531-631B-4395-9322-1703DA22B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0EC5775-55A1-47D3-B583-438A4FB60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6E8A53F-CFAE-46C8-AEC7-3893B62DC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459DD-87C3-427C-BDE0-45ADD628C08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91F08D3-8197-40AC-BCBC-B918EDCAA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6F650FD-3672-4691-9700-3B5A89BE1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C5C9-A9DF-4FEF-ACE5-B4D3AF4EF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14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F1E127-7E6E-4509-8292-8A6981724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2461671-66BF-42C3-83C0-689CF62F6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A84154D0-4142-4293-B033-926A53F7F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DD6408F-6604-4630-BB0F-6217C2581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459DD-87C3-427C-BDE0-45ADD628C08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E46219E-0DDB-46C9-92B1-844D7463F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7AB31C4-3BB6-4AE2-BA02-CC3B83373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C5C9-A9DF-4FEF-ACE5-B4D3AF4EF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5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21870B4-2AD0-499C-978E-5B19A06E6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8B85AB4-56F5-45F8-81D1-4AE5456FB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CCEBE52-0D1B-49E8-840F-042788B26D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459DD-87C3-427C-BDE0-45ADD628C08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C50487-AE09-4D87-ACCB-9BD12F58F1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69CF491-F7D1-47DA-85C1-54B0AB47D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C5C9-A9DF-4FEF-ACE5-B4D3AF4EF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331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stupnezaloby.cz/" TargetMode="External"/><Relationship Id="rId2" Type="http://schemas.openxmlformats.org/officeDocument/2006/relationships/hyperlink" Target="http://www.dtest.cz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1C1B582-53A2-4EC1-86B6-C81E445610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cs-CZ" dirty="0">
                <a:solidFill>
                  <a:schemeClr val="bg1"/>
                </a:solidFill>
              </a:rPr>
              <a:t>Spotřebitelské organizace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7AF081C-6227-490F-9035-673E3CA7E3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560260"/>
          </a:xfrm>
        </p:spPr>
        <p:txBody>
          <a:bodyPr anchor="t">
            <a:normAutofit fontScale="70000" lnSpcReduction="20000"/>
          </a:bodyPr>
          <a:lstStyle/>
          <a:p>
            <a:pPr algn="l"/>
            <a:endParaRPr lang="cs-CZ" sz="2000" dirty="0">
              <a:solidFill>
                <a:schemeClr val="bg1"/>
              </a:solidFill>
            </a:endParaRPr>
          </a:p>
          <a:p>
            <a:pPr algn="l"/>
            <a:r>
              <a:rPr lang="en-GB" sz="2000" dirty="0" err="1">
                <a:solidFill>
                  <a:schemeClr val="bg1"/>
                </a:solidFill>
              </a:rPr>
              <a:t>Kryštof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Kruliš</a:t>
            </a:r>
            <a:r>
              <a:rPr lang="cs-CZ" sz="2000" dirty="0">
                <a:solidFill>
                  <a:schemeClr val="bg1"/>
                </a:solidFill>
              </a:rPr>
              <a:t>, Ph.D.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endParaRPr lang="cs-CZ" sz="2000" dirty="0">
              <a:solidFill>
                <a:schemeClr val="bg1"/>
              </a:solidFill>
            </a:endParaRPr>
          </a:p>
          <a:p>
            <a:pPr algn="l"/>
            <a:r>
              <a:rPr lang="en-GB" sz="2000" dirty="0" err="1">
                <a:solidFill>
                  <a:schemeClr val="bg1"/>
                </a:solidFill>
              </a:rPr>
              <a:t>Spotřebitelské</a:t>
            </a:r>
            <a:r>
              <a:rPr lang="en-GB" sz="2000" dirty="0">
                <a:solidFill>
                  <a:schemeClr val="bg1"/>
                </a:solidFill>
              </a:rPr>
              <a:t> forum</a:t>
            </a:r>
            <a:r>
              <a:rPr lang="cs-CZ" sz="2000" dirty="0">
                <a:solidFill>
                  <a:schemeClr val="bg1"/>
                </a:solidFill>
              </a:rPr>
              <a:t>, </a:t>
            </a:r>
            <a:r>
              <a:rPr lang="cs-CZ" sz="2000" dirty="0" err="1">
                <a:solidFill>
                  <a:schemeClr val="bg1"/>
                </a:solidFill>
              </a:rPr>
              <a:t>z.ú</a:t>
            </a:r>
            <a:r>
              <a:rPr lang="cs-CZ" sz="2000" dirty="0">
                <a:solidFill>
                  <a:schemeClr val="bg1"/>
                </a:solidFill>
              </a:rPr>
              <a:t>.</a:t>
            </a:r>
          </a:p>
          <a:p>
            <a:pPr algn="l"/>
            <a:r>
              <a:rPr lang="cs-CZ" dirty="0"/>
              <a:t>seminář právníků České asociace pojišťoven ČAP</a:t>
            </a:r>
          </a:p>
          <a:p>
            <a:pPr algn="l"/>
            <a:r>
              <a:rPr lang="cs-CZ" sz="2000" dirty="0"/>
              <a:t>9. října 2025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310E34A-EC7F-491A-96D4-58ABEB00E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82" y="1621638"/>
            <a:ext cx="4047843" cy="224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94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7AB711-06FD-4B06-A7D1-F63C7EF5E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Spotřebitelské fórum, </a:t>
            </a:r>
            <a:r>
              <a:rPr lang="cs-CZ" b="1" dirty="0" err="1"/>
              <a:t>z.ú</a:t>
            </a:r>
            <a:r>
              <a:rPr lang="cs-CZ" b="1" dirty="0"/>
              <a:t>.</a:t>
            </a:r>
            <a:endParaRPr lang="en-US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9C2456-7D77-4909-9F6E-F39374A70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4487"/>
            <a:ext cx="10515600" cy="50483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Spotřebitelské fórum</a:t>
            </a:r>
            <a:r>
              <a:rPr lang="cs-CZ" dirty="0"/>
              <a:t> je </a:t>
            </a:r>
            <a:r>
              <a:rPr lang="cs-CZ" i="1" dirty="0"/>
              <a:t>otevřená nezisková platforma</a:t>
            </a:r>
            <a:r>
              <a:rPr lang="cs-CZ" dirty="0"/>
              <a:t>, která propojuje </a:t>
            </a:r>
            <a:r>
              <a:rPr lang="cs-CZ" b="1" dirty="0"/>
              <a:t>občany, občanská sdružení, firmy a stát</a:t>
            </a:r>
            <a:r>
              <a:rPr lang="cs-CZ" dirty="0"/>
              <a:t>. Jejím cílem je </a:t>
            </a:r>
            <a:r>
              <a:rPr lang="cs-CZ" i="1" dirty="0"/>
              <a:t>hájit zájmy českých spotřebitelů</a:t>
            </a:r>
            <a:r>
              <a:rPr lang="cs-CZ" dirty="0"/>
              <a:t> a podporovat informovanost, kvalifikované rozhodování a důvěru mezi spotřebiteli a trhem.</a:t>
            </a:r>
          </a:p>
          <a:p>
            <a:r>
              <a:rPr lang="cs-CZ" b="1" dirty="0"/>
              <a:t>🗣️ Co děláme?</a:t>
            </a:r>
          </a:p>
          <a:p>
            <a:r>
              <a:rPr lang="cs-CZ" b="1" dirty="0"/>
              <a:t>Moderujeme dialog</a:t>
            </a:r>
            <a:r>
              <a:rPr lang="cs-CZ" dirty="0"/>
              <a:t> mezi spotřebitelskými organizacemi, firmami a veřejnou sférou</a:t>
            </a:r>
          </a:p>
          <a:p>
            <a:r>
              <a:rPr lang="cs-CZ" dirty="0"/>
              <a:t>Organizujeme odborné </a:t>
            </a:r>
            <a:r>
              <a:rPr lang="cs-CZ" b="1" dirty="0"/>
              <a:t>konference, semináře a kulaté stoly</a:t>
            </a:r>
            <a:endParaRPr lang="cs-CZ" dirty="0"/>
          </a:p>
          <a:p>
            <a:r>
              <a:rPr lang="cs-CZ" dirty="0"/>
              <a:t>V rámci </a:t>
            </a:r>
            <a:r>
              <a:rPr lang="cs-CZ" b="1" dirty="0"/>
              <a:t>grantového programu finančně podporujeme projekty spotřebitelských organizací </a:t>
            </a:r>
            <a:r>
              <a:rPr lang="cs-CZ" dirty="0"/>
              <a:t>(každoročně až 4 projekty)</a:t>
            </a:r>
          </a:p>
          <a:p>
            <a:r>
              <a:rPr lang="cs-CZ" dirty="0"/>
              <a:t>Účastníme se </a:t>
            </a:r>
            <a:r>
              <a:rPr lang="cs-CZ" b="1" dirty="0"/>
              <a:t>připomínkových řízení v EU a ČR</a:t>
            </a:r>
          </a:p>
          <a:p>
            <a:r>
              <a:rPr lang="cs-CZ" dirty="0"/>
              <a:t>Zpracováváme </a:t>
            </a:r>
            <a:r>
              <a:rPr lang="cs-CZ" b="1" dirty="0"/>
              <a:t>odborné studie </a:t>
            </a:r>
            <a:r>
              <a:rPr lang="cs-CZ" dirty="0"/>
              <a:t>se spotřebitelskou tématikou či spolupracujeme na jejich zadání</a:t>
            </a:r>
            <a:endParaRPr lang="en-US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8373771-1AAF-C119-7C0D-A347A263D1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773" y="154903"/>
            <a:ext cx="2476218" cy="137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07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630AB6-9FBB-4CEC-B703-C6F0AFBE1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Spotřebitelské organizace v ČR</a:t>
            </a:r>
            <a:endParaRPr lang="en-US" sz="36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77EC55E-BB2E-4099-9543-41EB82B00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730" y="1461255"/>
            <a:ext cx="10515600" cy="3137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dirty="0"/>
              <a:t>📌 Hlavní spotřebitelské organizace dle seznamu MPO</a:t>
            </a:r>
          </a:p>
          <a:p>
            <a:r>
              <a:rPr lang="cs-CZ" sz="2200" b="1" dirty="0"/>
              <a:t>dTest, o.p.s.</a:t>
            </a:r>
            <a:r>
              <a:rPr lang="cs-CZ" sz="2200" dirty="0"/>
              <a:t> – nezávislé testy výrobků, poradna, osvěta</a:t>
            </a:r>
          </a:p>
          <a:p>
            <a:r>
              <a:rPr lang="cs-CZ" sz="2200" b="1" dirty="0"/>
              <a:t>Sdružení českých spotřebitelů (SČS)</a:t>
            </a:r>
            <a:r>
              <a:rPr lang="cs-CZ" sz="2200" dirty="0"/>
              <a:t> – vzdělávání, legislativa, kvalita služeb</a:t>
            </a:r>
          </a:p>
          <a:p>
            <a:r>
              <a:rPr lang="cs-CZ" sz="2200" b="1" dirty="0"/>
              <a:t>Sdružení obrany spotřebitelů – Asociace</a:t>
            </a:r>
            <a:r>
              <a:rPr lang="cs-CZ" sz="2200" dirty="0"/>
              <a:t> – poradenská centra, řešení sporů</a:t>
            </a:r>
          </a:p>
          <a:p>
            <a:r>
              <a:rPr lang="cs-CZ" sz="2200" b="1" dirty="0"/>
              <a:t>Sdružení obrany spotřebitelů Moravy a Slezska</a:t>
            </a:r>
            <a:r>
              <a:rPr lang="cs-CZ" sz="2200" dirty="0"/>
              <a:t> – regionální pomoc a poradenství</a:t>
            </a:r>
          </a:p>
          <a:p>
            <a:r>
              <a:rPr lang="cs-CZ" sz="2200" b="1" dirty="0"/>
              <a:t>REMEDIUM Praha</a:t>
            </a:r>
            <a:r>
              <a:rPr lang="cs-CZ" sz="2200" dirty="0"/>
              <a:t> – podpora seniorů, krizová intervence</a:t>
            </a:r>
          </a:p>
          <a:p>
            <a:r>
              <a:rPr lang="cs-CZ" sz="2200" b="1" dirty="0"/>
              <a:t>Škola spotřebitele</a:t>
            </a:r>
            <a:r>
              <a:rPr lang="cs-CZ" sz="2200" dirty="0"/>
              <a:t> – vzdělávání spotřebitelů, prevence rizik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EC22267-B47F-45AD-8D86-4A250D2CD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670" y="223961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13EB856-3C7D-4D58-9EE8-A26EE556F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1" y="307160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cs-CZ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F80532D-F96D-8C9D-14AE-EB0EEF3A2DB4}"/>
              </a:ext>
            </a:extLst>
          </p:cNvPr>
          <p:cNvSpPr txBox="1"/>
          <p:nvPr/>
        </p:nvSpPr>
        <p:spPr>
          <a:xfrm>
            <a:off x="642729" y="4598892"/>
            <a:ext cx="10625905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200" b="1" dirty="0"/>
              <a:t>🏛️ Obecné občanské poradny</a:t>
            </a:r>
          </a:p>
          <a:p>
            <a:r>
              <a:rPr lang="cs-CZ" sz="2200" b="1" dirty="0"/>
              <a:t>Asociace občanských poraden (AOP)</a:t>
            </a:r>
            <a:r>
              <a:rPr lang="cs-CZ" sz="2200" dirty="0"/>
              <a:t> Síť poraden po celé ČR, pomoc v oblastech práva, bydlení, zaměstnání, sociálních dávek.</a:t>
            </a:r>
          </a:p>
          <a:p>
            <a:r>
              <a:rPr lang="cs-CZ" sz="2200" b="1" dirty="0"/>
              <a:t>ICOS Český Krumlov – Občanská poradna</a:t>
            </a:r>
            <a:r>
              <a:rPr lang="cs-CZ" sz="2200" dirty="0"/>
              <a:t> Regionální pomoc v právních a sociálních otázkách.</a:t>
            </a:r>
          </a:p>
        </p:txBody>
      </p:sp>
    </p:spTree>
    <p:extLst>
      <p:ext uri="{BB962C8B-B14F-4D97-AF65-F5344CB8AC3E}">
        <p14:creationId xmlns:p14="http://schemas.microsoft.com/office/powerpoint/2010/main" val="2724442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566724-048F-4994-8157-81DD32514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Poradny a neziskový sektor</a:t>
            </a:r>
            <a:endParaRPr lang="en-US" sz="36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36E822-0043-4A86-BD02-346870097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929" y="1410774"/>
            <a:ext cx="10954869" cy="2253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dirty="0"/>
              <a:t>💸 Dluhové a finanční poradny</a:t>
            </a:r>
          </a:p>
          <a:p>
            <a:r>
              <a:rPr lang="cs-CZ" sz="2200" b="1" dirty="0"/>
              <a:t>Poradna při finanční tísni, o.p.s.</a:t>
            </a:r>
            <a:r>
              <a:rPr lang="cs-CZ" sz="2200" dirty="0"/>
              <a:t> - bezplatná pomoc při řešení předlužení, komunikace s věřiteli, návrhy na oddlužení.</a:t>
            </a:r>
          </a:p>
          <a:p>
            <a:r>
              <a:rPr lang="cs-CZ" sz="2200" b="1" dirty="0"/>
              <a:t>Člověk v tísni – program Dluhové poradenství</a:t>
            </a:r>
            <a:r>
              <a:rPr lang="cs-CZ" sz="2200" dirty="0"/>
              <a:t> - terénní pomoc, vzdělávání, prevence zadlužení, mapování systémových bariér.</a:t>
            </a:r>
          </a:p>
          <a:p>
            <a:endParaRPr lang="en-US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7FE0EE67-A5D6-FB94-1B34-2827C5356665}"/>
              </a:ext>
            </a:extLst>
          </p:cNvPr>
          <p:cNvSpPr txBox="1"/>
          <p:nvPr/>
        </p:nvSpPr>
        <p:spPr>
          <a:xfrm>
            <a:off x="398927" y="3321423"/>
            <a:ext cx="1139414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/>
              <a:t>🧠 Kdo zastupuje pacienty?</a:t>
            </a:r>
          </a:p>
          <a:p>
            <a:r>
              <a:rPr lang="cs-CZ" dirty="0"/>
              <a:t>V Česku působí desítky pacientských organizací. Některé z nich mají </a:t>
            </a:r>
            <a:r>
              <a:rPr lang="cs-CZ" b="1" dirty="0"/>
              <a:t>celostátní působnost</a:t>
            </a:r>
            <a:r>
              <a:rPr lang="cs-CZ" dirty="0"/>
              <a:t>, silné odborné zázemí a aktivně se podílejí na </a:t>
            </a:r>
            <a:r>
              <a:rPr lang="cs-CZ" b="1" dirty="0"/>
              <a:t>tvorbě zdravotní politiky</a:t>
            </a:r>
            <a:r>
              <a:rPr lang="cs-CZ" dirty="0"/>
              <a:t> i </a:t>
            </a:r>
            <a:r>
              <a:rPr lang="cs-CZ" b="1" dirty="0"/>
              <a:t>zastupování pacientů</a:t>
            </a:r>
            <a:r>
              <a:rPr lang="cs-CZ" dirty="0"/>
              <a:t> v systému péče.</a:t>
            </a:r>
          </a:p>
          <a:p>
            <a:r>
              <a:rPr lang="cs-CZ" b="1" dirty="0"/>
              <a:t>🏥 některé důležité pacientské organizace</a:t>
            </a:r>
          </a:p>
          <a:p>
            <a:r>
              <a:rPr lang="cs-CZ" b="1" dirty="0" err="1"/>
              <a:t>Diaktiv</a:t>
            </a:r>
            <a:r>
              <a:rPr lang="cs-CZ" b="1" dirty="0"/>
              <a:t> ČR</a:t>
            </a:r>
            <a:r>
              <a:rPr lang="cs-CZ" dirty="0"/>
              <a:t> Organizace pro pacienty s diabetem – </a:t>
            </a:r>
            <a:r>
              <a:rPr lang="cs-CZ" i="1" dirty="0"/>
              <a:t>vzdělávání, prevence, podpora samostatnosti</a:t>
            </a:r>
            <a:r>
              <a:rPr lang="cs-CZ" dirty="0"/>
              <a:t>.</a:t>
            </a:r>
          </a:p>
          <a:p>
            <a:r>
              <a:rPr lang="cs-CZ" b="1" dirty="0"/>
              <a:t>Aliance žen s rakovinou prsu</a:t>
            </a:r>
            <a:r>
              <a:rPr lang="cs-CZ" dirty="0"/>
              <a:t> Sdružuje pacientky s onkologickou diagnózou – </a:t>
            </a:r>
            <a:r>
              <a:rPr lang="cs-CZ" i="1" dirty="0"/>
              <a:t>psychosociální pomoc, osvěta, prevence</a:t>
            </a:r>
            <a:r>
              <a:rPr lang="cs-CZ" dirty="0"/>
              <a:t>.</a:t>
            </a:r>
          </a:p>
          <a:p>
            <a:r>
              <a:rPr lang="cs-CZ" b="1" dirty="0"/>
              <a:t>Národní rada osob se zdravotním postižením ČR (NRZP ČR)</a:t>
            </a:r>
            <a:r>
              <a:rPr lang="cs-CZ" dirty="0"/>
              <a:t> Zastupuje osoby s různými typy postižení – </a:t>
            </a:r>
            <a:r>
              <a:rPr lang="cs-CZ" i="1" dirty="0"/>
              <a:t>advokacie, legislativa, přístupnost služeb</a:t>
            </a:r>
            <a:r>
              <a:rPr lang="cs-CZ" dirty="0"/>
              <a:t>.</a:t>
            </a:r>
          </a:p>
          <a:p>
            <a:r>
              <a:rPr lang="cs-CZ" b="1" dirty="0"/>
              <a:t>Revma Liga Česká republika</a:t>
            </a:r>
            <a:r>
              <a:rPr lang="cs-CZ" dirty="0"/>
              <a:t> Podpora pacientů s revmatickými chorobami, </a:t>
            </a:r>
            <a:r>
              <a:rPr lang="cs-CZ" i="1" dirty="0"/>
              <a:t>edukace, psychosociální pomoc, zastupování zájmů</a:t>
            </a:r>
            <a:r>
              <a:rPr lang="cs-CZ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1179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3BBC590E-6EF2-6773-470B-1DA14E1CE1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39588" y="535132"/>
            <a:ext cx="11354475" cy="578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sz="2400" dirty="0"/>
              <a:t>🏛️ </a:t>
            </a:r>
            <a:r>
              <a:rPr lang="cs-CZ" sz="2600" dirty="0"/>
              <a:t>Registrace k ADR – dle seznamu MPO (poslední stav k 21.7. 2025)</a:t>
            </a:r>
            <a:endParaRPr lang="cs-CZ" sz="2600" b="1" dirty="0"/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Kancelář ombudsmana ČAP -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spory mezi spotřebiteli a pojišťovnami, celostátní, nezávislý mediátor v rámci pojišťovacího sektoru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cs-CZ" sz="2000" b="1" dirty="0"/>
              <a:t>OnlineADR.cz </a:t>
            </a:r>
            <a:r>
              <a:rPr kumimoji="0" lang="cs-CZ" altLang="cs-CZ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(do 8. 11. 2024 pod názvem Spotřebitelský ombudsman, z. </a:t>
            </a:r>
            <a:r>
              <a:rPr kumimoji="0" lang="cs-CZ" altLang="cs-CZ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ú.</a:t>
            </a:r>
            <a:r>
              <a:rPr kumimoji="0" lang="cs-CZ" altLang="cs-CZ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široké spektrum spotřebitelských sporů, včetně e-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commerce</a:t>
            </a:r>
            <a:r>
              <a:rPr lang="cs-CZ" altLang="cs-CZ" sz="1800" dirty="0">
                <a:latin typeface="Arial" panose="020B0604020202020204" pitchFamily="34" charset="0"/>
              </a:rPr>
              <a:t>;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online platforma, rychlé vyřízení stížností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cs-CZ" altLang="cs-CZ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Dříve také 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Sdružení českých spotřebitelů (SČS)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ADR provozované spotřebitelskou organizací ⚠️ Registrace k ADR zanikla k 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31. 12. 2022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cs-CZ" sz="2600" dirty="0"/>
              <a:t>🏛️ Hromadné řízení – dle seznamu MPO (poslední stav k 21.3. 2025)</a:t>
            </a:r>
            <a:endParaRPr lang="cs-CZ" sz="2600" b="1" dirty="0"/>
          </a:p>
          <a:p>
            <a:pPr lvl="1"/>
            <a:r>
              <a:rPr lang="en-US" b="1" dirty="0" err="1"/>
              <a:t>dTest</a:t>
            </a:r>
            <a:r>
              <a:rPr lang="en-US" b="1" dirty="0"/>
              <a:t>, </a:t>
            </a:r>
            <a:r>
              <a:rPr lang="en-US" b="1" dirty="0" err="1"/>
              <a:t>o.p.s</a:t>
            </a:r>
            <a:r>
              <a:rPr lang="en-US" b="1" dirty="0"/>
              <a:t>. </a:t>
            </a:r>
            <a:r>
              <a:rPr lang="en-US" dirty="0"/>
              <a:t>– </a:t>
            </a:r>
            <a:r>
              <a:rPr lang="en-US" dirty="0" err="1"/>
              <a:t>nezávislá</a:t>
            </a:r>
            <a:r>
              <a:rPr lang="en-US" dirty="0"/>
              <a:t> </a:t>
            </a:r>
            <a:r>
              <a:rPr lang="en-US" dirty="0" err="1"/>
              <a:t>spotřebitelská</a:t>
            </a:r>
            <a:r>
              <a:rPr lang="en-US" dirty="0"/>
              <a:t> </a:t>
            </a:r>
            <a:r>
              <a:rPr lang="en-US" dirty="0" err="1"/>
              <a:t>organizace</a:t>
            </a:r>
            <a:r>
              <a:rPr lang="en-US" dirty="0"/>
              <a:t>🌐 </a:t>
            </a:r>
            <a:r>
              <a:rPr lang="en-US" dirty="0">
                <a:hlinkClick r:id="rId2"/>
              </a:rPr>
              <a:t>www.dtest.cz</a:t>
            </a:r>
            <a:endParaRPr lang="cs-CZ" dirty="0"/>
          </a:p>
          <a:p>
            <a:pPr lvl="1"/>
            <a:r>
              <a:rPr lang="en-US" b="1" dirty="0"/>
              <a:t>OnlineADR.cz, </a:t>
            </a:r>
            <a:r>
              <a:rPr lang="en-US" b="1" dirty="0" err="1"/>
              <a:t>z.ú</a:t>
            </a:r>
            <a:r>
              <a:rPr lang="en-US" b="1" dirty="0"/>
              <a:t>. </a:t>
            </a:r>
            <a:r>
              <a:rPr lang="en-US" dirty="0"/>
              <a:t>(do 8. 11. 2024 pod </a:t>
            </a:r>
            <a:r>
              <a:rPr lang="en-US" dirty="0" err="1"/>
              <a:t>názvem</a:t>
            </a:r>
            <a:r>
              <a:rPr lang="en-US" dirty="0"/>
              <a:t> </a:t>
            </a:r>
            <a:r>
              <a:rPr lang="en-US" dirty="0" err="1"/>
              <a:t>Spotřebitelský</a:t>
            </a:r>
            <a:r>
              <a:rPr lang="en-US" dirty="0"/>
              <a:t> ombudsman, z. ú.) – </a:t>
            </a:r>
            <a:r>
              <a:rPr lang="en-US" dirty="0" err="1"/>
              <a:t>platforma</a:t>
            </a:r>
            <a:r>
              <a:rPr lang="en-US" dirty="0"/>
              <a:t> pro </a:t>
            </a:r>
            <a:r>
              <a:rPr lang="en-US" dirty="0" err="1"/>
              <a:t>mimosoudní</a:t>
            </a:r>
            <a:r>
              <a:rPr lang="en-US" dirty="0"/>
              <a:t> </a:t>
            </a:r>
            <a:r>
              <a:rPr lang="en-US" dirty="0" err="1"/>
              <a:t>řešení</a:t>
            </a:r>
            <a:r>
              <a:rPr lang="en-US" dirty="0"/>
              <a:t> </a:t>
            </a:r>
            <a:r>
              <a:rPr lang="en-US" dirty="0" err="1"/>
              <a:t>sporů</a:t>
            </a:r>
            <a:r>
              <a:rPr lang="en-US" dirty="0"/>
              <a:t>; </a:t>
            </a:r>
            <a:r>
              <a:rPr lang="en-US" dirty="0" err="1"/>
              <a:t>zastupování</a:t>
            </a:r>
            <a:r>
              <a:rPr lang="en-US" dirty="0"/>
              <a:t> </a:t>
            </a:r>
            <a:r>
              <a:rPr lang="en-US" dirty="0" err="1"/>
              <a:t>spotřebitelů</a:t>
            </a:r>
            <a:r>
              <a:rPr lang="en-US" dirty="0"/>
              <a:t>; </a:t>
            </a:r>
            <a:r>
              <a:rPr lang="cs-CZ" dirty="0"/>
              <a:t>první hromadné řízení v ČR</a:t>
            </a:r>
            <a:r>
              <a:rPr lang="en-US" dirty="0"/>
              <a:t>🌐 </a:t>
            </a:r>
            <a:r>
              <a:rPr lang="en-US" dirty="0">
                <a:hlinkClick r:id="rId3"/>
              </a:rPr>
              <a:t>www.zastupnezaloby.cz</a:t>
            </a:r>
            <a:endParaRPr lang="cs-CZ" dirty="0"/>
          </a:p>
          <a:p>
            <a:pPr marL="457200" lvl="1" indent="0">
              <a:buNone/>
            </a:pPr>
            <a:r>
              <a:rPr lang="cs-CZ" dirty="0"/>
              <a:t>Možnost podat hromadnou žalobu v ČR ale mají i všechny organizace registrované v jiných členských státech EU.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953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87D2E8-48C3-4935-909F-907CCFA05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Činnosti spotřebitelských organizací v ČR</a:t>
            </a:r>
            <a:endParaRPr lang="en-GB" sz="36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F359BB0-D6AA-4B41-BC10-441C1D4A0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388"/>
            <a:ext cx="10515600" cy="475157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🟦 </a:t>
            </a:r>
            <a:r>
              <a:rPr lang="cs-CZ" b="1" dirty="0"/>
              <a:t>Hlavní činnosti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– Bezplatné poradenství: online, telefonicky, regionální poradny </a:t>
            </a:r>
          </a:p>
          <a:p>
            <a:pPr marL="0" indent="0">
              <a:buNone/>
            </a:pPr>
            <a:r>
              <a:rPr lang="cs-CZ" dirty="0"/>
              <a:t>– Informování spotřebitelů (spotřebitelské testování zboží a služeb; jak poznat kvalitu) </a:t>
            </a:r>
          </a:p>
          <a:p>
            <a:pPr marL="0" indent="0">
              <a:buNone/>
            </a:pPr>
            <a:r>
              <a:rPr lang="cs-CZ" dirty="0"/>
              <a:t>– Mimosoudní řešení sporů (ADR)</a:t>
            </a:r>
          </a:p>
          <a:p>
            <a:pPr marL="0" indent="0">
              <a:buNone/>
            </a:pPr>
            <a:r>
              <a:rPr lang="cs-CZ" dirty="0"/>
              <a:t>– Hromadné žaloby ve prospěch spotřebitelů (negatorní i na plnění)</a:t>
            </a:r>
          </a:p>
          <a:p>
            <a:pPr marL="0" indent="0">
              <a:buNone/>
            </a:pPr>
            <a:r>
              <a:rPr lang="cs-CZ" dirty="0"/>
              <a:t>– Školení: např. jak postupovat při reklamaci pro spotřebitele i obchodníky </a:t>
            </a:r>
          </a:p>
          <a:p>
            <a:pPr marL="0" indent="0">
              <a:buNone/>
            </a:pPr>
            <a:r>
              <a:rPr lang="cs-CZ" dirty="0"/>
              <a:t>– Zapojení do připomínkování legislativy v ČR i EU</a:t>
            </a:r>
          </a:p>
          <a:p>
            <a:pPr marL="0" indent="0">
              <a:buNone/>
            </a:pPr>
            <a:r>
              <a:rPr lang="cs-CZ" dirty="0"/>
              <a:t>🟨 </a:t>
            </a:r>
            <a:r>
              <a:rPr lang="cs-CZ" b="1" dirty="0"/>
              <a:t>Doplňkové činnosti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– Online nástroje: ověřování e-shopů, Vašestížnosti.cz (dTest); Index odpovědného úvěrování (Člověk v tísni)</a:t>
            </a:r>
          </a:p>
          <a:p>
            <a:pPr marL="0" indent="0">
              <a:buNone/>
            </a:pPr>
            <a:r>
              <a:rPr lang="cs-CZ" dirty="0"/>
              <a:t>– Dialog s veřejnou správou a komerční sférou </a:t>
            </a:r>
          </a:p>
          <a:p>
            <a:pPr marL="0" indent="0">
              <a:buNone/>
            </a:pPr>
            <a:r>
              <a:rPr lang="cs-CZ" dirty="0"/>
              <a:t>– Charitativní projekty (např. Zdravé jídlo - slevy na obědy pro sociálně slabé) </a:t>
            </a:r>
          </a:p>
          <a:p>
            <a:pPr marL="0" indent="0">
              <a:buNone/>
            </a:pPr>
            <a:r>
              <a:rPr lang="cs-CZ" dirty="0"/>
              <a:t>– Uživatelské testování digitalizace veřejných služeb</a:t>
            </a:r>
          </a:p>
          <a:p>
            <a:pPr marL="0" indent="0">
              <a:buNone/>
            </a:pPr>
            <a:r>
              <a:rPr lang="cs-CZ" dirty="0"/>
              <a:t>	• upozorňování na uživatelsky matoucí rozhraní, tlak na uživatelsky přívětivé systémy státní správy   </a:t>
            </a:r>
          </a:p>
          <a:p>
            <a:pPr marL="0" indent="0">
              <a:buNone/>
            </a:pPr>
            <a:r>
              <a:rPr lang="cs-CZ" dirty="0"/>
              <a:t>	• hlášení podvodných reklam a </a:t>
            </a:r>
            <a:r>
              <a:rPr lang="cs-CZ" dirty="0" err="1"/>
              <a:t>deep</a:t>
            </a:r>
            <a:r>
              <a:rPr lang="cs-CZ" dirty="0"/>
              <a:t> </a:t>
            </a:r>
            <a:r>
              <a:rPr lang="cs-CZ" dirty="0" err="1"/>
              <a:t>fake</a:t>
            </a:r>
            <a:r>
              <a:rPr lang="cs-CZ" dirty="0"/>
              <a:t> obsahu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770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0C831-3A5E-4258-ABC9-781C47DFF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Financování spotřebitelských organizací</a:t>
            </a:r>
            <a:endParaRPr lang="en-GB" sz="36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B624C91-6DF8-4C6E-9BAA-1519C1214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🟦 </a:t>
            </a:r>
            <a:r>
              <a:rPr lang="cs-CZ" b="1" dirty="0"/>
              <a:t>V České republice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– Dotace Ministerstva průmyslu a obchodu (MPO) </a:t>
            </a:r>
          </a:p>
          <a:p>
            <a:pPr marL="0" indent="0">
              <a:buNone/>
            </a:pPr>
            <a:r>
              <a:rPr lang="cs-CZ" dirty="0"/>
              <a:t>– Podpora ze strany krajů a obcí </a:t>
            </a:r>
          </a:p>
          <a:p>
            <a:pPr marL="0" indent="0">
              <a:buNone/>
            </a:pPr>
            <a:r>
              <a:rPr lang="cs-CZ" dirty="0"/>
              <a:t>– Členské příspěvky </a:t>
            </a:r>
          </a:p>
          <a:p>
            <a:pPr marL="0" indent="0">
              <a:buNone/>
            </a:pPr>
            <a:r>
              <a:rPr lang="cs-CZ" dirty="0"/>
              <a:t>– Prodej vlastních služeb (např. školení, publikace, studie) </a:t>
            </a:r>
          </a:p>
          <a:p>
            <a:pPr marL="0" indent="0">
              <a:buNone/>
            </a:pPr>
            <a:r>
              <a:rPr lang="cs-CZ" dirty="0"/>
              <a:t>– Sponzoring a spolupráce s podnikatelským sektorem </a:t>
            </a:r>
            <a:r>
              <a:rPr lang="cs-CZ" i="1" dirty="0"/>
              <a:t>(s omezením kvůli nezávislosti)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🟨 </a:t>
            </a:r>
            <a:r>
              <a:rPr lang="cs-CZ" b="1" dirty="0"/>
              <a:t>Příklady ze zahraničí (EU)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b="1" dirty="0"/>
              <a:t>Slovensko</a:t>
            </a:r>
            <a:r>
              <a:rPr lang="cs-CZ" dirty="0"/>
              <a:t> – dříve možnost daňových asignací (přímé přesměrování části daně na neziskové organizace dle výběru daňového poplatníka)</a:t>
            </a:r>
          </a:p>
          <a:p>
            <a:pPr marL="0" indent="0">
              <a:buNone/>
            </a:pPr>
            <a:r>
              <a:rPr lang="cs-CZ" b="1" dirty="0"/>
              <a:t>Itálie</a:t>
            </a:r>
            <a:r>
              <a:rPr lang="cs-CZ" dirty="0"/>
              <a:t> – část výtěžku z pokut udělených </a:t>
            </a:r>
            <a:r>
              <a:rPr lang="cs-CZ" dirty="0" err="1"/>
              <a:t>soutěžněprávním</a:t>
            </a:r>
            <a:r>
              <a:rPr lang="cs-CZ" dirty="0"/>
              <a:t> úřadem je vyhrazena na podporu činnosti spotřebitelských organizací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776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C28044-D702-4637-A7B9-34A31C9CC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E66F9D7-F4E4-4D3A-B8C1-CD3354E02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Děkuji za pozornost.</a:t>
            </a:r>
            <a:endParaRPr lang="en-US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0EF1848-471A-A7FB-2B12-98AE9EC4CA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194" y="3764203"/>
            <a:ext cx="4047843" cy="224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7888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1521</TotalTime>
  <Words>857</Words>
  <Application>Microsoft Office PowerPoint</Application>
  <PresentationFormat>Širokoúhlá obrazovka</PresentationFormat>
  <Paragraphs>72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Times New Roman</vt:lpstr>
      <vt:lpstr>Motiv Office</vt:lpstr>
      <vt:lpstr>Spotřebitelské organizace</vt:lpstr>
      <vt:lpstr>Spotřebitelské fórum, z.ú.</vt:lpstr>
      <vt:lpstr>Spotřebitelské organizace v ČR</vt:lpstr>
      <vt:lpstr>Poradny a neziskový sektor</vt:lpstr>
      <vt:lpstr>Prezentace aplikace PowerPoint</vt:lpstr>
      <vt:lpstr>Činnosti spotřebitelských organizací v ČR</vt:lpstr>
      <vt:lpstr>Financování spotřebitelských organizací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Actions Round Table</dc:title>
  <dc:creator>K K</dc:creator>
  <cp:lastModifiedBy>Krystof Krulis</cp:lastModifiedBy>
  <cp:revision>47</cp:revision>
  <dcterms:created xsi:type="dcterms:W3CDTF">2018-11-01T10:58:44Z</dcterms:created>
  <dcterms:modified xsi:type="dcterms:W3CDTF">2025-10-06T11:50:37Z</dcterms:modified>
</cp:coreProperties>
</file>